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handoutMasterIdLst>
    <p:handoutMasterId r:id="rId15"/>
  </p:handoutMasterIdLst>
  <p:sldIdLst>
    <p:sldId id="279" r:id="rId5"/>
    <p:sldId id="287" r:id="rId6"/>
    <p:sldId id="271" r:id="rId7"/>
    <p:sldId id="273" r:id="rId8"/>
    <p:sldId id="288" r:id="rId9"/>
    <p:sldId id="289" r:id="rId10"/>
    <p:sldId id="290" r:id="rId11"/>
    <p:sldId id="291" r:id="rId12"/>
    <p:sldId id="292" r:id="rId1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7" autoAdjust="0"/>
    <p:restoredTop sz="94280" autoAdjust="0"/>
  </p:normalViewPr>
  <p:slideViewPr>
    <p:cSldViewPr>
      <p:cViewPr varScale="1">
        <p:scale>
          <a:sx n="80" d="100"/>
          <a:sy n="80" d="100"/>
        </p:scale>
        <p:origin x="180" y="7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7/6/2018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7/6/2018</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smtClean="0"/>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7/6/2018</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smtClean="0"/>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7/6/2018</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7/6/2018</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7/6/2018</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7/6/2018</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smtClean="0"/>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smtClean="0"/>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smtClean="0"/>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smtClean="0"/>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smtClean="0"/>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7/6/2018</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7/6/2018</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7/6/2018</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Operating Fire Hydrants</a:t>
            </a:r>
            <a:endParaRPr lang="en-US" dirty="0"/>
          </a:p>
        </p:txBody>
      </p:sp>
      <p:sp>
        <p:nvSpPr>
          <p:cNvPr id="2" name="Subtitle 1"/>
          <p:cNvSpPr>
            <a:spLocks noGrp="1"/>
          </p:cNvSpPr>
          <p:nvPr>
            <p:ph type="subTitle" idx="1"/>
          </p:nvPr>
        </p:nvSpPr>
        <p:spPr/>
        <p:txBody>
          <a:bodyPr>
            <a:normAutofit/>
          </a:bodyPr>
          <a:lstStyle/>
          <a:p>
            <a:r>
              <a:rPr lang="en-US" dirty="0" smtClean="0"/>
              <a:t>DSW</a:t>
            </a:r>
            <a:endParaRPr lang="en-US" dirty="0"/>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Proper Operation of Mueller Super Centurion Fire Hydrants</a:t>
            </a:r>
            <a:endParaRPr lang="en-US" dirty="0"/>
          </a:p>
        </p:txBody>
      </p:sp>
      <p:sp>
        <p:nvSpPr>
          <p:cNvPr id="14" name="Content Placeholder 13"/>
          <p:cNvSpPr>
            <a:spLocks noGrp="1"/>
          </p:cNvSpPr>
          <p:nvPr>
            <p:ph idx="1"/>
          </p:nvPr>
        </p:nvSpPr>
        <p:spPr/>
        <p:txBody>
          <a:bodyPr/>
          <a:lstStyle/>
          <a:p>
            <a:r>
              <a:rPr lang="en-US" dirty="0" smtClean="0"/>
              <a:t>Safety</a:t>
            </a:r>
            <a:endParaRPr lang="en-US" dirty="0"/>
          </a:p>
          <a:p>
            <a:r>
              <a:rPr lang="en-US" dirty="0" smtClean="0"/>
              <a:t>Opening and Closing</a:t>
            </a:r>
            <a:endParaRPr lang="en-US" dirty="0"/>
          </a:p>
          <a:p>
            <a:r>
              <a:rPr lang="en-US" dirty="0" smtClean="0"/>
              <a:t>Proper Techniques and Tools</a:t>
            </a:r>
          </a:p>
          <a:p>
            <a:r>
              <a:rPr lang="en-US" dirty="0" smtClean="0"/>
              <a:t>Signs that hydrant needs maintenance by a certified professional</a:t>
            </a:r>
            <a:endParaRPr lang="en-US" dirty="0"/>
          </a:p>
        </p:txBody>
      </p:sp>
    </p:spTree>
    <p:extLst>
      <p:ext uri="{BB962C8B-B14F-4D97-AF65-F5344CB8AC3E}">
        <p14:creationId xmlns:p14="http://schemas.microsoft.com/office/powerpoint/2010/main" val="179521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242" y="685800"/>
            <a:ext cx="9751060" cy="1992597"/>
          </a:xfrm>
        </p:spPr>
        <p:txBody>
          <a:bodyPr/>
          <a:lstStyle/>
          <a:p>
            <a:r>
              <a:rPr lang="en-US" dirty="0" smtClean="0"/>
              <a:t>Safety First</a:t>
            </a:r>
            <a:endParaRPr lang="en-US" dirty="0"/>
          </a:p>
        </p:txBody>
      </p:sp>
      <p:sp>
        <p:nvSpPr>
          <p:cNvPr id="3" name="Text Placeholder 2"/>
          <p:cNvSpPr>
            <a:spLocks noGrp="1"/>
          </p:cNvSpPr>
          <p:nvPr>
            <p:ph type="body" idx="1"/>
          </p:nvPr>
        </p:nvSpPr>
        <p:spPr>
          <a:xfrm>
            <a:off x="1370012" y="2971800"/>
            <a:ext cx="9751060" cy="1016000"/>
          </a:xfrm>
        </p:spPr>
        <p:txBody>
          <a:bodyPr/>
          <a:lstStyle/>
          <a:p>
            <a:r>
              <a:rPr lang="en-US" dirty="0" smtClean="0"/>
              <a:t>When approaching a Mueller Super Centurion Fire Hydrant for the first time, be sure to stand behind the hydrant on the backside.  The backside of the hydrant is the location off of the road and away from the nozzles.  The reason for this is because if the hydrant was turned on but never turned off, it is pressurized and the likely hood for the nozzles to blow off the hydrant are high.</a:t>
            </a:r>
            <a:endParaRPr lang="en-US" dirty="0"/>
          </a:p>
        </p:txBody>
      </p:sp>
    </p:spTree>
    <p:extLst>
      <p:ext uri="{BB962C8B-B14F-4D97-AF65-F5344CB8AC3E}">
        <p14:creationId xmlns:p14="http://schemas.microsoft.com/office/powerpoint/2010/main" val="396955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a:t>
            </a:r>
            <a:endParaRPr lang="en-US" dirty="0"/>
          </a:p>
        </p:txBody>
      </p:sp>
      <p:sp>
        <p:nvSpPr>
          <p:cNvPr id="3" name="Text Placeholder 2"/>
          <p:cNvSpPr>
            <a:spLocks noGrp="1"/>
          </p:cNvSpPr>
          <p:nvPr>
            <p:ph type="body" idx="1"/>
          </p:nvPr>
        </p:nvSpPr>
        <p:spPr/>
        <p:txBody>
          <a:bodyPr/>
          <a:lstStyle/>
          <a:p>
            <a:r>
              <a:rPr lang="en-US" dirty="0" smtClean="0"/>
              <a:t>Check smaller nozzle caps on both sides to make sure they are threaded on tight.</a:t>
            </a:r>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141412" y="3214687"/>
            <a:ext cx="2667000" cy="2667000"/>
          </a:xfrm>
        </p:spPr>
      </p:pic>
      <p:sp>
        <p:nvSpPr>
          <p:cNvPr id="5" name="Text Placeholder 4"/>
          <p:cNvSpPr>
            <a:spLocks noGrp="1"/>
          </p:cNvSpPr>
          <p:nvPr>
            <p:ph type="body" sz="quarter" idx="3"/>
          </p:nvPr>
        </p:nvSpPr>
        <p:spPr/>
        <p:txBody>
          <a:bodyPr/>
          <a:lstStyle/>
          <a:p>
            <a:r>
              <a:rPr lang="en-US" dirty="0" smtClean="0"/>
              <a:t>Take off one of the smaller nozzles if installing the hydrant meter. Be sure to hold meter while tightening up the nozzle cap.</a:t>
            </a:r>
            <a:endParaRPr lang="en-US"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704012" y="3200400"/>
            <a:ext cx="3314700" cy="2695575"/>
          </a:xfrm>
        </p:spPr>
      </p:pic>
    </p:spTree>
    <p:extLst>
      <p:ext uri="{BB962C8B-B14F-4D97-AF65-F5344CB8AC3E}">
        <p14:creationId xmlns:p14="http://schemas.microsoft.com/office/powerpoint/2010/main" val="181692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a:t>
            </a:r>
            <a:br>
              <a:rPr lang="en-US" dirty="0" smtClean="0"/>
            </a:br>
            <a:endParaRPr lang="en-US" dirty="0"/>
          </a:p>
        </p:txBody>
      </p:sp>
      <p:sp>
        <p:nvSpPr>
          <p:cNvPr id="3" name="Content Placeholder 2"/>
          <p:cNvSpPr>
            <a:spLocks noGrp="1"/>
          </p:cNvSpPr>
          <p:nvPr>
            <p:ph idx="1"/>
          </p:nvPr>
        </p:nvSpPr>
        <p:spPr>
          <a:xfrm>
            <a:off x="836612" y="3962400"/>
            <a:ext cx="10360501" cy="4470400"/>
          </a:xfrm>
        </p:spPr>
        <p:txBody>
          <a:bodyPr/>
          <a:lstStyle/>
          <a:p>
            <a:r>
              <a:rPr lang="en-US" sz="2000" dirty="0" smtClean="0"/>
              <a:t>After checking that all nozzle’s and hydrant meters are tight, open up valve located on the hydrant meter to the open position. Remember, open is turning the valve counter clockwise and closing the valve is clockwise.  “Righty, </a:t>
            </a:r>
            <a:r>
              <a:rPr lang="en-US" sz="2000" dirty="0" err="1" smtClean="0"/>
              <a:t>Tighty</a:t>
            </a:r>
            <a:r>
              <a:rPr lang="en-US" sz="2000" dirty="0" smtClean="0"/>
              <a:t>- Lefty, </a:t>
            </a:r>
            <a:r>
              <a:rPr lang="en-US" sz="2000" dirty="0" err="1" smtClean="0"/>
              <a:t>Loosey</a:t>
            </a:r>
            <a:r>
              <a:rPr lang="en-US" sz="2000" dirty="0" smtClean="0"/>
              <a:t>”.</a:t>
            </a:r>
          </a:p>
          <a:p>
            <a:r>
              <a:rPr lang="en-US" sz="2000" dirty="0" smtClean="0"/>
              <a:t>IMPORTANT- While standing behind the hydrant and using the proper hydrant wrench, begin to slowly open the hydrant using the operating nut located on top of the hydrant in a counter clockwise rotation. Hydrant must be fully open to eliminate water from leaving the barrel through underground drain ring. (16-15 full circle turns is open.) Once all the air is out of the hydrant water will start to come out of the meter, close e valve on meter set.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5813" y="139700"/>
            <a:ext cx="4766236" cy="3594100"/>
          </a:xfrm>
          <a:prstGeom prst="rect">
            <a:avLst/>
          </a:prstGeom>
        </p:spPr>
      </p:pic>
    </p:spTree>
    <p:extLst>
      <p:ext uri="{BB962C8B-B14F-4D97-AF65-F5344CB8AC3E}">
        <p14:creationId xmlns:p14="http://schemas.microsoft.com/office/powerpoint/2010/main" val="63136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a:t>
            </a:r>
            <a:endParaRPr lang="en-US" dirty="0"/>
          </a:p>
        </p:txBody>
      </p:sp>
      <p:sp>
        <p:nvSpPr>
          <p:cNvPr id="3" name="Content Placeholder 2"/>
          <p:cNvSpPr>
            <a:spLocks noGrp="1"/>
          </p:cNvSpPr>
          <p:nvPr>
            <p:ph idx="1"/>
          </p:nvPr>
        </p:nvSpPr>
        <p:spPr/>
        <p:txBody>
          <a:bodyPr/>
          <a:lstStyle/>
          <a:p>
            <a:r>
              <a:rPr lang="en-US" dirty="0" smtClean="0"/>
              <a:t>Utilize the valve located on the meter set to control water flow on or off. Do not use hydrant to control the flow of the water.</a:t>
            </a:r>
          </a:p>
          <a:p>
            <a:r>
              <a:rPr lang="en-US" dirty="0" smtClean="0"/>
              <a:t>After you are finished using the water slowly begin to close the hydrant.</a:t>
            </a:r>
          </a:p>
          <a:p>
            <a:r>
              <a:rPr lang="en-US" dirty="0" smtClean="0"/>
              <a:t>Remember to stand behind the hydrant, while using the hydrant wrench, slowly turn the operating nut in a clockwise rotation counting 16-15 full rotation turns.  Once fully closed, </a:t>
            </a:r>
            <a:r>
              <a:rPr lang="en-US" dirty="0"/>
              <a:t>o</a:t>
            </a:r>
            <a:r>
              <a:rPr lang="en-US" dirty="0" smtClean="0"/>
              <a:t>pen the meter set valve to induce air into the barrel allowing the water to drain from the hydrant faster. </a:t>
            </a:r>
            <a:endParaRPr lang="en-US" dirty="0"/>
          </a:p>
        </p:txBody>
      </p:sp>
    </p:spTree>
    <p:extLst>
      <p:ext uri="{BB962C8B-B14F-4D97-AF65-F5344CB8AC3E}">
        <p14:creationId xmlns:p14="http://schemas.microsoft.com/office/powerpoint/2010/main" val="189783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Step</a:t>
            </a:r>
            <a:endParaRPr lang="en-US" dirty="0"/>
          </a:p>
        </p:txBody>
      </p:sp>
      <p:sp>
        <p:nvSpPr>
          <p:cNvPr id="3" name="Content Placeholder 2"/>
          <p:cNvSpPr>
            <a:spLocks noGrp="1"/>
          </p:cNvSpPr>
          <p:nvPr>
            <p:ph idx="1"/>
          </p:nvPr>
        </p:nvSpPr>
        <p:spPr/>
        <p:txBody>
          <a:bodyPr/>
          <a:lstStyle/>
          <a:p>
            <a:r>
              <a:rPr lang="en-US" dirty="0" smtClean="0"/>
              <a:t>After water has drained from the hydrant, remove the meter set from the nozzle using the proper wrench.</a:t>
            </a:r>
          </a:p>
          <a:p>
            <a:r>
              <a:rPr lang="en-US" dirty="0" smtClean="0"/>
              <a:t>Replace the small nozzle cap back onto the hydrant, threading the cap back on just past hand tight with the wrench.  </a:t>
            </a:r>
            <a:r>
              <a:rPr lang="en-US" i="1" u="sng" dirty="0" smtClean="0"/>
              <a:t>Do not over tighten the cap because this could possibly loosen the internal threads from the casting of the hydrant.</a:t>
            </a:r>
          </a:p>
          <a:p>
            <a:endParaRPr lang="en-US" i="1" u="sng" dirty="0"/>
          </a:p>
        </p:txBody>
      </p:sp>
    </p:spTree>
    <p:extLst>
      <p:ext uri="{BB962C8B-B14F-4D97-AF65-F5344CB8AC3E}">
        <p14:creationId xmlns:p14="http://schemas.microsoft.com/office/powerpoint/2010/main" val="74612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look for while operating the hydrant</a:t>
            </a:r>
            <a:endParaRPr lang="en-US" dirty="0"/>
          </a:p>
        </p:txBody>
      </p:sp>
      <p:sp>
        <p:nvSpPr>
          <p:cNvPr id="3" name="Content Placeholder 2"/>
          <p:cNvSpPr>
            <a:spLocks noGrp="1"/>
          </p:cNvSpPr>
          <p:nvPr>
            <p:ph idx="1"/>
          </p:nvPr>
        </p:nvSpPr>
        <p:spPr/>
        <p:txBody>
          <a:bodyPr/>
          <a:lstStyle/>
          <a:p>
            <a:r>
              <a:rPr lang="en-US" dirty="0" smtClean="0"/>
              <a:t>Hard opening and closing hydrant-  This could require maintenance from a certified professional hydrant specialist</a:t>
            </a:r>
          </a:p>
          <a:p>
            <a:r>
              <a:rPr lang="en-US" dirty="0" smtClean="0"/>
              <a:t>Damaged or leaking nozzle caps.</a:t>
            </a:r>
          </a:p>
          <a:p>
            <a:r>
              <a:rPr lang="en-US" dirty="0" smtClean="0"/>
              <a:t>Leaking hydrants</a:t>
            </a:r>
          </a:p>
          <a:p>
            <a:r>
              <a:rPr lang="en-US" dirty="0" smtClean="0"/>
              <a:t>Rust or chipping paint</a:t>
            </a:r>
          </a:p>
          <a:p>
            <a:r>
              <a:rPr lang="en-US" dirty="0" smtClean="0"/>
              <a:t>Cracked barrels </a:t>
            </a:r>
          </a:p>
          <a:p>
            <a:r>
              <a:rPr lang="en-US" dirty="0" smtClean="0"/>
              <a:t>No flow or water to the Hydrant</a:t>
            </a:r>
          </a:p>
        </p:txBody>
      </p:sp>
    </p:spTree>
    <p:extLst>
      <p:ext uri="{BB962C8B-B14F-4D97-AF65-F5344CB8AC3E}">
        <p14:creationId xmlns:p14="http://schemas.microsoft.com/office/powerpoint/2010/main" val="3975554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case of Malfunction of Hydrants</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If there is ever a need for maintenance on hydrants a properly trained and certified professional should take care of all repairs.  Hydrants are a vital tool in fighting and suppressing fires to limit property damage and save lives.  Most people are not aware of the importance of these components to the community unless there is a desperate need for one.  The importance of a properly maintained and operating hydrant is essential and should be inspected once a year for proper use.  If you have any questions or concerns please call or email me directly. </a:t>
            </a:r>
          </a:p>
          <a:p>
            <a:r>
              <a:rPr lang="en-US" dirty="0" smtClean="0"/>
              <a:t>DSW.Services@aol.com</a:t>
            </a:r>
            <a:endParaRPr lang="en-US" dirty="0" smtClean="0"/>
          </a:p>
          <a:p>
            <a:r>
              <a:rPr lang="en-US" dirty="0" smtClean="0"/>
              <a:t>10 years certified operator Transmission and Distribution water works</a:t>
            </a:r>
            <a:endParaRPr lang="en-US" dirty="0"/>
          </a:p>
        </p:txBody>
      </p:sp>
    </p:spTree>
    <p:extLst>
      <p:ext uri="{BB962C8B-B14F-4D97-AF65-F5344CB8AC3E}">
        <p14:creationId xmlns:p14="http://schemas.microsoft.com/office/powerpoint/2010/main" val="121289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 id="{68999234-8DFD-4917-9E9A-A1A0AECD5E67}" vid="{F8691E0C-9980-4F34-AB76-18F64CB286D1}"/>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1380992</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template makes an impression with its bold red background, radial sunburst pattern, and contrasting black title bar. Consider it for your small business or marketing presentation. Or, take advantage of the red color scheme to make a holiday-themed presentation.  Compatible with PowerPoint 2013 and later, this template offers a variety of slide layouts including title slides, bulleted lists, photo with captions, a sample chart, and blank slide, all in a widescreen (16X9) format.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2011-12-19T18:35:00+00:00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TP102804893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725212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1BC18E0-614B-4152-A3EE-8AA2B60C72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076977-ECB7-44C2-A70D-853BB6B41242}">
  <ds:schemaRefs>
    <ds:schemaRef ds:uri="http://schemas.microsoft.com/office/infopath/2007/PartnerControls"/>
    <ds:schemaRef ds:uri="http://purl.org/dc/terms/"/>
    <ds:schemaRef ds:uri="http://purl.org/dc/dcmitype/"/>
    <ds:schemaRef ds:uri="4873beb7-5857-4685-be1f-d57550cc96cc"/>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A765CE0-A8A0-42E0-82D2-3F870DB4D5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65</TotalTime>
  <Words>610</Words>
  <Application>Microsoft Office PowerPoint</Application>
  <PresentationFormat>Custom</PresentationFormat>
  <Paragraphs>33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Cambria</vt:lpstr>
      <vt:lpstr>Red Radial 16x9</vt:lpstr>
      <vt:lpstr>Operating Fire Hydrants</vt:lpstr>
      <vt:lpstr>Proper Operation of Mueller Super Centurion Fire Hydrants</vt:lpstr>
      <vt:lpstr>Safety First</vt:lpstr>
      <vt:lpstr>Step 2</vt:lpstr>
      <vt:lpstr>Step 3 </vt:lpstr>
      <vt:lpstr>Step 4</vt:lpstr>
      <vt:lpstr>Final Step</vt:lpstr>
      <vt:lpstr>Things to look for while operating the hydrant</vt:lpstr>
      <vt:lpstr>In case of Malfunction of Hydrants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Fire Hydrants</dc:title>
  <dc:creator>David Wachtman</dc:creator>
  <cp:lastModifiedBy>David Wachtman</cp:lastModifiedBy>
  <cp:revision>10</cp:revision>
  <dcterms:created xsi:type="dcterms:W3CDTF">2018-05-12T10:44:56Z</dcterms:created>
  <dcterms:modified xsi:type="dcterms:W3CDTF">2018-07-06T15:19:27Z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